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7" r:id="rId3"/>
    <p:sldId id="268" r:id="rId4"/>
    <p:sldId id="269" r:id="rId5"/>
    <p:sldId id="257" r:id="rId6"/>
    <p:sldId id="258" r:id="rId7"/>
    <p:sldId id="271" r:id="rId8"/>
    <p:sldId id="270" r:id="rId9"/>
    <p:sldId id="259" r:id="rId10"/>
    <p:sldId id="260" r:id="rId11"/>
    <p:sldId id="261" r:id="rId12"/>
    <p:sldId id="277" r:id="rId13"/>
    <p:sldId id="272" r:id="rId14"/>
    <p:sldId id="273" r:id="rId15"/>
    <p:sldId id="276" r:id="rId16"/>
    <p:sldId id="274" r:id="rId17"/>
    <p:sldId id="275" r:id="rId18"/>
    <p:sldId id="262" r:id="rId19"/>
    <p:sldId id="263" r:id="rId20"/>
    <p:sldId id="264" r:id="rId21"/>
    <p:sldId id="265" r:id="rId22"/>
    <p:sldId id="266" r:id="rId23"/>
    <p:sldId id="278" r:id="rId24"/>
    <p:sldId id="283" r:id="rId25"/>
    <p:sldId id="279" r:id="rId26"/>
    <p:sldId id="281" r:id="rId27"/>
    <p:sldId id="282" r:id="rId28"/>
    <p:sldId id="284" r:id="rId29"/>
    <p:sldId id="285" r:id="rId30"/>
    <p:sldId id="289" r:id="rId31"/>
    <p:sldId id="286" r:id="rId32"/>
    <p:sldId id="287" r:id="rId33"/>
    <p:sldId id="288" r:id="rId34"/>
    <p:sldId id="290" r:id="rId35"/>
    <p:sldId id="297" r:id="rId36"/>
    <p:sldId id="298" r:id="rId37"/>
    <p:sldId id="291" r:id="rId38"/>
    <p:sldId id="299" r:id="rId39"/>
    <p:sldId id="300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9" autoAdjust="0"/>
  </p:normalViewPr>
  <p:slideViewPr>
    <p:cSldViewPr>
      <p:cViewPr varScale="1">
        <p:scale>
          <a:sx n="66" d="100"/>
          <a:sy n="66" d="100"/>
        </p:scale>
        <p:origin x="193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03582-C3A9-4212-A324-952070C11D62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2C977-2431-41D0-BA95-EF3986F4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C977-2431-41D0-BA95-EF3986F47B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C977-2431-41D0-BA95-EF3986F47B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C977-2431-41D0-BA95-EF3986F47B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C977-2431-41D0-BA95-EF3986F47B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C977-2431-41D0-BA95-EF3986F47B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C977-2431-41D0-BA95-EF3986F47B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C977-2431-41D0-BA95-EF3986F47B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C977-2431-41D0-BA95-EF3986F47B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rngjci9t21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" y="0"/>
            <a:ext cx="915131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97" y="49530"/>
            <a:ext cx="1981200" cy="1882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8100"/>
            <a:ext cx="20574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0897" y="2286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STATUL ROMAN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23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0"/>
            <a:ext cx="92139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5" y="0"/>
            <a:ext cx="9242114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Organizarea plebeilor</a:t>
            </a:r>
          </a:p>
          <a:p>
            <a:pPr marL="285750" indent="-285750">
              <a:buFontTx/>
              <a:buChar char="-"/>
            </a:pPr>
            <a:r>
              <a:rPr lang="ro-RO" dirty="0"/>
              <a:t>Plebeii nu puteau fi magistraţi sau senatori, fiind interzisă căsătoria plebeilor cu patricienii;</a:t>
            </a:r>
          </a:p>
          <a:p>
            <a:pPr marL="285750" indent="-285750">
              <a:buFontTx/>
              <a:buChar char="-"/>
            </a:pPr>
            <a:r>
              <a:rPr lang="ro-RO" dirty="0"/>
              <a:t>pentru drepturile lor politice s-au retras din Roma în 494 î. Hr., provocând paralizarea vieţii economice;</a:t>
            </a:r>
          </a:p>
          <a:p>
            <a:pPr marL="285750" indent="-285750">
              <a:buFontTx/>
              <a:buChar char="-"/>
            </a:pPr>
            <a:r>
              <a:rPr lang="ro-RO" dirty="0"/>
              <a:t>ei au obţinut astfel dreptul de a-şi alege proprii magistraţi, numiţi </a:t>
            </a:r>
            <a:r>
              <a:rPr lang="ro-RO" b="1" dirty="0"/>
              <a:t>tribuni  ai plebei</a:t>
            </a:r>
            <a:r>
              <a:rPr lang="ro-RO" dirty="0"/>
              <a:t>;</a:t>
            </a:r>
          </a:p>
          <a:p>
            <a:pPr marL="285750" indent="-285750">
              <a:buFontTx/>
              <a:buChar char="-"/>
            </a:pPr>
            <a:r>
              <a:rPr lang="ro-RO" dirty="0"/>
              <a:t>s-a alcătuit şi „</a:t>
            </a:r>
            <a:r>
              <a:rPr lang="ro-RO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Legea celor XII table</a:t>
            </a:r>
            <a:r>
              <a:rPr lang="ro-RO" dirty="0"/>
              <a:t>” ce conţinea drepturile plebeilor.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0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19574"/>
            <a:ext cx="376428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Expansiunea Republicii romane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29617"/>
            <a:ext cx="3886199" cy="54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6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048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Războaiele punice</a:t>
            </a:r>
          </a:p>
          <a:p>
            <a:pPr algn="ctr"/>
            <a:r>
              <a:rPr lang="ro-RO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o-RO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(264-146 î.Hr.)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67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3886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Imperiul cartaginez</a:t>
            </a:r>
            <a:r>
              <a:rPr lang="vi-VN" b="1" dirty="0"/>
              <a:t> în timpul războaiele punice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5334000"/>
            <a:ext cx="4038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b="1" dirty="0"/>
              <a:t>La finalul </a:t>
            </a:r>
            <a:r>
              <a:rPr lang="ro-RO" sz="2400" b="1" i="1" dirty="0"/>
              <a:t>primului război punic</a:t>
            </a:r>
            <a:r>
              <a:rPr lang="ro-RO" sz="2400" b="1" dirty="0"/>
              <a:t>, Roma a cucerit insula </a:t>
            </a:r>
            <a:r>
              <a:rPr lang="ro-RO" sz="2400" b="1" dirty="0">
                <a:solidFill>
                  <a:srgbClr val="002060"/>
                </a:solidFill>
              </a:rPr>
              <a:t>Sicilia</a:t>
            </a:r>
            <a:r>
              <a:rPr lang="ro-RO" sz="2400" b="1" dirty="0"/>
              <a:t>.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8800" y="4038600"/>
            <a:ext cx="1752600" cy="22098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8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4" y="-1"/>
            <a:ext cx="4583724" cy="6832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98"/>
            <a:ext cx="4541130" cy="671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Generalul</a:t>
            </a:r>
            <a:r>
              <a:rPr lang="en-US" sz="2400" b="1" dirty="0">
                <a:solidFill>
                  <a:schemeClr val="bg1"/>
                </a:solidFill>
              </a:rPr>
              <a:t> Hannibal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152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Scipio </a:t>
            </a:r>
            <a:r>
              <a:rPr lang="en-US" sz="2400" b="1" dirty="0" err="1">
                <a:solidFill>
                  <a:srgbClr val="FF0000"/>
                </a:solidFill>
              </a:rPr>
              <a:t>Africanul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" y="5288340"/>
            <a:ext cx="9144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dirty="0"/>
              <a:t>În cursul celui de-al doilea război, comandantul cartaginez </a:t>
            </a:r>
            <a:r>
              <a:rPr lang="ro-RO" sz="2400" dirty="0">
                <a:solidFill>
                  <a:srgbClr val="C00000"/>
                </a:solidFill>
              </a:rPr>
              <a:t>Hannibal </a:t>
            </a:r>
            <a:r>
              <a:rPr lang="ro-RO" sz="2400" dirty="0"/>
              <a:t>a atacat Italia dinspre nord, traversând cu armata sa Munţii Alpi, dar, în cele din urmă, a fost înfrânt de generalul roman </a:t>
            </a:r>
            <a:r>
              <a:rPr lang="ro-RO" sz="2400" dirty="0">
                <a:solidFill>
                  <a:srgbClr val="C00000"/>
                </a:solidFill>
              </a:rPr>
              <a:t>Scipio</a:t>
            </a:r>
            <a:r>
              <a:rPr lang="ro-RO" sz="2400" dirty="0"/>
              <a:t> (numit şi </a:t>
            </a:r>
            <a:r>
              <a:rPr lang="ro-RO" sz="2400" i="1" dirty="0">
                <a:solidFill>
                  <a:srgbClr val="C00000"/>
                </a:solidFill>
              </a:rPr>
              <a:t>Africanul</a:t>
            </a:r>
            <a:r>
              <a:rPr lang="ro-RO" sz="2400" dirty="0"/>
              <a:t>) în </a:t>
            </a:r>
            <a:r>
              <a:rPr lang="ro-RO" sz="2400" b="1" i="1" dirty="0">
                <a:solidFill>
                  <a:schemeClr val="tx2"/>
                </a:solidFill>
              </a:rPr>
              <a:t>bătălia de la Zama </a:t>
            </a:r>
            <a:r>
              <a:rPr lang="ro-RO" sz="2400" dirty="0"/>
              <a:t>(202 î. Hr.).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1697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" y="25790"/>
            <a:ext cx="9044793" cy="68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" y="23446"/>
            <a:ext cx="9125478" cy="5920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72554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B</a:t>
            </a:r>
            <a:r>
              <a:rPr lang="ro-RO" sz="3600" b="1" i="1" dirty="0"/>
              <a:t>ătălia de la Zama (202 î. Hr.)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74511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3" y="33996"/>
            <a:ext cx="9162175" cy="68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48"/>
            <a:ext cx="9144000" cy="6902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44547"/>
            <a:ext cx="2590802" cy="334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2438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/>
              <a:t>Locul unde se afla Cartagina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1975" y="79309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La sfârşitul celui de-al treilea război punic, în anul 146 î.Hr., </a:t>
            </a:r>
            <a:r>
              <a:rPr lang="ro-RO" sz="2400" b="1" dirty="0">
                <a:solidFill>
                  <a:srgbClr val="C00000"/>
                </a:solidFill>
              </a:rPr>
              <a:t>Cartagina</a:t>
            </a:r>
            <a:r>
              <a:rPr lang="ro-RO" sz="2400" b="1" dirty="0"/>
              <a:t> a fost distrusă, iar pe teritoriul ei a fost înfiinţată provincia romană </a:t>
            </a:r>
            <a:r>
              <a:rPr lang="ro-RO" sz="2400" b="1" i="1" dirty="0">
                <a:solidFill>
                  <a:srgbClr val="C00000"/>
                </a:solidFill>
              </a:rPr>
              <a:t>Africa</a:t>
            </a:r>
            <a:r>
              <a:rPr lang="ro-RO" sz="2400" b="1" dirty="0"/>
              <a:t>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1975" y="2057400"/>
            <a:ext cx="338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Ruinele Cartaginei, astăzi, în Tunisia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64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8" y="0"/>
            <a:ext cx="9108831" cy="6986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FFFF00"/>
                </a:solidFill>
              </a:rPr>
              <a:t>Aplicaţie!</a:t>
            </a:r>
          </a:p>
          <a:p>
            <a:r>
              <a:rPr lang="ro-RO" sz="2800" dirty="0"/>
              <a:t>„</a:t>
            </a:r>
            <a:r>
              <a:rPr lang="ro-RO" sz="2800" i="1" dirty="0"/>
              <a:t>Când înfrunta primejdiile, el era cel mai cutezător dintre toţi, iar în toiul primejdiilor dovedea cea mai mare chibzuinţă. Niciun efort nu-l istovea, nici trupeşte nici sufleteşte şi nimic nu putea să-l doboare. Hannibal suporta la fel de bine şi frigul şi arşiţa. Mulţi l-au văzut deseori odihnindu-se pe pământul gol, acoperit doar de o mantă ostăşească... La bătălie pornea totdeauna cel dintâi şi se retrăgea cel din urmă</a:t>
            </a:r>
            <a:r>
              <a:rPr lang="ro-RO" sz="2800" dirty="0"/>
              <a:t>.”</a:t>
            </a:r>
          </a:p>
          <a:p>
            <a:pPr algn="r"/>
            <a:r>
              <a:rPr lang="ro-RO" sz="2800" dirty="0"/>
              <a:t>(Titus Livius, „</a:t>
            </a:r>
            <a:r>
              <a:rPr lang="ro-RO" sz="2800" i="1" dirty="0"/>
              <a:t>De la întemeierea Romei</a:t>
            </a:r>
            <a:r>
              <a:rPr lang="ro-RO" sz="2800" dirty="0"/>
              <a:t>”)</a:t>
            </a:r>
          </a:p>
          <a:p>
            <a:endParaRPr lang="ro-RO" sz="2800" dirty="0"/>
          </a:p>
          <a:p>
            <a:r>
              <a:rPr lang="ro-RO" sz="2800" dirty="0"/>
              <a:t>Pornind de la text, răspundeţi următoarelor întrebări:</a:t>
            </a:r>
          </a:p>
          <a:p>
            <a:pPr marL="342900" indent="-342900">
              <a:buAutoNum type="arabicPeriod"/>
            </a:pPr>
            <a:r>
              <a:rPr lang="ro-RO" sz="2800" dirty="0"/>
              <a:t>Cine a fost Hannibal?</a:t>
            </a:r>
          </a:p>
          <a:p>
            <a:pPr marL="342900" indent="-342900">
              <a:buAutoNum type="arabicPeriod"/>
            </a:pPr>
            <a:r>
              <a:rPr lang="ro-RO" sz="2800" dirty="0"/>
              <a:t>Cum au fost denumite războaiele în care a luptat acesta?</a:t>
            </a:r>
          </a:p>
          <a:p>
            <a:pPr marL="342900" indent="-342900">
              <a:buAutoNum type="arabicPeriod"/>
            </a:pPr>
            <a:r>
              <a:rPr lang="ro-RO" sz="2800" dirty="0"/>
              <a:t>Cum se numea adversarul său direct?</a:t>
            </a:r>
          </a:p>
          <a:p>
            <a:pPr marL="342900" indent="-342900">
              <a:buAutoNum type="arabicPeriod"/>
            </a:pPr>
            <a:r>
              <a:rPr lang="ro-RO" sz="2800" dirty="0"/>
              <a:t>Ce însuşiri fizice şi morale ale lui Hannibal sunt descrise în text?</a:t>
            </a:r>
          </a:p>
        </p:txBody>
      </p:sp>
    </p:spTree>
    <p:extLst>
      <p:ext uri="{BB962C8B-B14F-4D97-AF65-F5344CB8AC3E}">
        <p14:creationId xmlns:p14="http://schemas.microsoft.com/office/powerpoint/2010/main" val="398959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715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Romulus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(753-717 î. Hr.),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întemeietorul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oraşului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moarte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Romulus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zeificat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considerat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patron 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Romei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Pompilius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(717-673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î.Hr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sabin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pus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bazele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ceremonialului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religios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roman.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Tullius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Hostilius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(672-641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î.Hr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obţinut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victoria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împotriva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sabinilor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cucerit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cetatea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Alba Longa.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533400"/>
            <a:ext cx="2095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75" y="2628900"/>
            <a:ext cx="2132552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21" y="4302010"/>
            <a:ext cx="1814512" cy="2555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76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CEI 7 REGI LEGENDARI AI ROMEI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49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44764"/>
            <a:ext cx="5116286" cy="3254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2657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Criza Republicii. Triumviratele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86" y="820111"/>
            <a:ext cx="8942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400" b="1" dirty="0"/>
              <a:t>În secolul I. Î. Hr., Republica romană intră într-o 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criză generală, </a:t>
            </a:r>
            <a:r>
              <a:rPr lang="ro-RO" sz="2400" b="1" dirty="0"/>
              <a:t>care îi va aduce sfârşitul. Roma va trece la o altă formă de conducere politică, </a:t>
            </a:r>
            <a:r>
              <a:rPr lang="ro-RO" sz="2400" b="1" i="1" dirty="0">
                <a:solidFill>
                  <a:schemeClr val="tx2"/>
                </a:solidFill>
              </a:rPr>
              <a:t>principatul.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400" b="1" dirty="0"/>
              <a:t>Pentru a rezolva problemele cauze de criză (sărăcirea poporului, lupte politice, dictatura generalului Sylla), se realizează 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triumviratele </a:t>
            </a:r>
            <a:r>
              <a:rPr lang="ro-RO" sz="2400" b="1" dirty="0"/>
              <a:t>(3 generali care îşi împărţeau puterea în stat).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057" y="3144764"/>
            <a:ext cx="42672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Primul Trimvirat (60-44 î.Hr) </a:t>
            </a:r>
            <a:r>
              <a:rPr lang="ro-RO" sz="2400" b="1" dirty="0"/>
              <a:t>Crassus moare într-o luptă în Orient, iar între Caesar şi Pompei s-a ajuns la un război civil câştigat de Caesar.  Acesta devine dictator, consul unic şi părinte al patriei. Caesar a fost asasinat în 44 î.Hr., fiind acuzat că a vrut să devină rege.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299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"/>
            <a:ext cx="42291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5574"/>
            <a:ext cx="4876800" cy="67403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Doilea Triumvirat (43 – 27 î. Hr.)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o-RO" sz="2400" dirty="0"/>
              <a:t>După moartea lui Caesar puterea a fost împărţită între </a:t>
            </a:r>
            <a:r>
              <a:rPr lang="ro-RO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Lepidus</a:t>
            </a:r>
            <a:r>
              <a:rPr lang="ro-RO" sz="2400" dirty="0"/>
              <a:t>, </a:t>
            </a:r>
            <a:r>
              <a:rPr lang="ro-RO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Marcus Antonius </a:t>
            </a:r>
            <a:r>
              <a:rPr lang="ro-RO" sz="2400" dirty="0"/>
              <a:t>şi </a:t>
            </a:r>
            <a:r>
              <a:rPr lang="ro-RO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Octavianus</a:t>
            </a:r>
            <a:r>
              <a:rPr lang="ro-RO" sz="2400" dirty="0"/>
              <a:t>. Primii doi erau generali ai lui Caesar, iar ultimul nepotul său în vârstă de 18 ani.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o-RO" sz="2400" dirty="0"/>
              <a:t>După retragerea lui Lepidus, între Octavianus şi Marcus Antonius (sprijinit de regina Egiptului, 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Cleopatra</a:t>
            </a:r>
            <a:r>
              <a:rPr lang="ro-RO" sz="2400" dirty="0"/>
              <a:t>) s-a declanşat un nou război civil. În </a:t>
            </a:r>
            <a:r>
              <a:rPr lang="ro-RO" sz="24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lupta de la Actium </a:t>
            </a:r>
            <a:r>
              <a:rPr lang="ro-RO" sz="2400" dirty="0"/>
              <a:t>(31 î. Hr.) Antonius a fost înfrînt. Urmăriţi de armata de armta lui Octavianus, Antonius şi Cleopatra s-au sinucis. Egiptul a fost transformat în provincie romană (30 î. Hr.).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3581400"/>
            <a:ext cx="4283529" cy="3175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" y="371825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>
                <a:solidFill>
                  <a:srgbClr val="FF0000"/>
                </a:solidFill>
              </a:rPr>
              <a:t>Lupta de la Actium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10886"/>
            <a:ext cx="9054269" cy="6847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219200"/>
            <a:ext cx="6096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Imperiul roman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239986"/>
            <a:ext cx="4495800" cy="8853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300" b="1" dirty="0"/>
              <a:t>Principatul - 27 î.Hr. – 284 d. Hr.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300" b="1" dirty="0"/>
              <a:t>Dominatul - 284 - 476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395520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5284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163286"/>
            <a:ext cx="4435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Octavianus Augustus</a:t>
            </a:r>
          </a:p>
          <a:p>
            <a:pPr algn="ctr"/>
            <a:r>
              <a:rPr lang="ro-RO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(27 î.Hr. – 14 d. Hr.)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648200" cy="6986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800" dirty="0"/>
              <a:t>În 27 î.Hr., </a:t>
            </a:r>
            <a:r>
              <a:rPr lang="ro-RO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Octavianus </a:t>
            </a:r>
            <a:r>
              <a:rPr lang="ro-RO" sz="2800" dirty="0"/>
              <a:t>a instaurat </a:t>
            </a:r>
            <a:r>
              <a:rPr lang="ro-RO" sz="2800" dirty="0">
                <a:solidFill>
                  <a:srgbClr val="FF0000"/>
                </a:solidFill>
              </a:rPr>
              <a:t>Principatul, </a:t>
            </a:r>
            <a:r>
              <a:rPr lang="ro-RO" sz="2800" dirty="0"/>
              <a:t>o nouă formă de guvenare.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800" dirty="0"/>
              <a:t>Toate puterile erau concentrate în mâinile şefului statului, numit principe (</a:t>
            </a:r>
            <a:r>
              <a:rPr lang="ro-RO" sz="2800" i="1" dirty="0">
                <a:solidFill>
                  <a:srgbClr val="FF0000"/>
                </a:solidFill>
              </a:rPr>
              <a:t>princeps</a:t>
            </a:r>
            <a:r>
              <a:rPr lang="ro-RO" sz="2800" dirty="0"/>
              <a:t>), adică „</a:t>
            </a:r>
            <a:r>
              <a:rPr lang="ro-RO" sz="2800" i="1" dirty="0"/>
              <a:t>primul cetăţean al Republicii</a:t>
            </a:r>
            <a:r>
              <a:rPr lang="ro-RO" sz="2800" dirty="0"/>
              <a:t>”;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800" dirty="0"/>
              <a:t>Octavian a păstrat instituţiile republicane, dar le-a golit de puterea reală.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800" dirty="0"/>
              <a:t>A primit de la Senat titlul de </a:t>
            </a:r>
            <a:r>
              <a:rPr lang="ro-RO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Augustus </a:t>
            </a:r>
            <a:r>
              <a:rPr lang="ro-RO" sz="2800" dirty="0"/>
              <a:t>(„cel slăvit”), rămânând în istorie cu acest nume</a:t>
            </a:r>
            <a:r>
              <a:rPr lang="ro-RO" sz="20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55289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7429" y="16329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Principele</a:t>
            </a:r>
            <a:r>
              <a:rPr lang="en-US" sz="2400" b="1" dirty="0">
                <a:solidFill>
                  <a:schemeClr val="bg1"/>
                </a:solidFill>
              </a:rPr>
              <a:t>, a</a:t>
            </a:r>
            <a:r>
              <a:rPr lang="ro-RO" sz="2400" b="1" dirty="0">
                <a:solidFill>
                  <a:schemeClr val="bg1"/>
                </a:solidFill>
              </a:rPr>
              <a:t>vând puterea militară (</a:t>
            </a:r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imperium</a:t>
            </a:r>
            <a:r>
              <a:rPr lang="ro-RO" sz="2400" b="1" dirty="0">
                <a:solidFill>
                  <a:schemeClr val="bg1"/>
                </a:solidFill>
              </a:rPr>
              <a:t>), era comandatul supram al armatei  (</a:t>
            </a:r>
            <a:r>
              <a:rPr lang="ro-RO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imperator</a:t>
            </a:r>
            <a:r>
              <a:rPr lang="ro-RO" sz="2400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447800"/>
            <a:ext cx="4626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400" dirty="0">
                <a:solidFill>
                  <a:schemeClr val="bg1"/>
                </a:solidFill>
              </a:rPr>
              <a:t>Avea atribuţiile </a:t>
            </a:r>
            <a:r>
              <a:rPr lang="ro-RO" sz="2400" i="1" dirty="0">
                <a:solidFill>
                  <a:srgbClr val="FFFF00"/>
                </a:solidFill>
              </a:rPr>
              <a:t>tribunilor plebei </a:t>
            </a:r>
            <a:r>
              <a:rPr lang="ro-RO" sz="2400" dirty="0">
                <a:solidFill>
                  <a:schemeClr val="bg1"/>
                </a:solidFill>
              </a:rPr>
              <a:t>şi era de asemenea </a:t>
            </a:r>
            <a:r>
              <a:rPr lang="ro-R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 Preot </a:t>
            </a:r>
            <a:r>
              <a:rPr lang="ro-RO" sz="2400" dirty="0">
                <a:solidFill>
                  <a:schemeClr val="bg1"/>
                </a:solidFill>
              </a:rPr>
              <a:t>(</a:t>
            </a: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Pontifex Maximus</a:t>
            </a:r>
            <a:r>
              <a:rPr lang="ro-RO" sz="2400" dirty="0">
                <a:solidFill>
                  <a:schemeClr val="bg1"/>
                </a:solidFill>
              </a:rPr>
              <a:t>);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43" y="5105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o-RO" sz="2400" dirty="0">
                <a:solidFill>
                  <a:schemeClr val="bg1"/>
                </a:solidFill>
              </a:rPr>
              <a:t>Domnia sa, numită „</a:t>
            </a:r>
            <a:r>
              <a:rPr lang="ro-RO" sz="2400" i="1" dirty="0">
                <a:solidFill>
                  <a:srgbClr val="FFFF00"/>
                </a:solidFill>
              </a:rPr>
              <a:t>veacul de aur</a:t>
            </a:r>
            <a:r>
              <a:rPr lang="ro-RO" sz="2400" dirty="0">
                <a:solidFill>
                  <a:schemeClr val="bg1"/>
                </a:solidFill>
              </a:rPr>
              <a:t>” al culturii şi civilizaţiei romane, a instaurat aşa numita „</a:t>
            </a:r>
            <a:r>
              <a:rPr lang="ro-RO" sz="2400" i="1" dirty="0">
                <a:solidFill>
                  <a:schemeClr val="bg1"/>
                </a:solidFill>
              </a:rPr>
              <a:t>pace romană</a:t>
            </a:r>
            <a:r>
              <a:rPr lang="ro-RO" sz="2400" dirty="0">
                <a:solidFill>
                  <a:schemeClr val="bg1"/>
                </a:solidFill>
              </a:rPr>
              <a:t>” (</a:t>
            </a:r>
            <a:r>
              <a:rPr lang="ro-RO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 romana</a:t>
            </a:r>
            <a:r>
              <a:rPr lang="ro-RO" sz="2400" dirty="0">
                <a:solidFill>
                  <a:schemeClr val="bg1"/>
                </a:solidFill>
              </a:rPr>
              <a:t>).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18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5" y="-16330"/>
            <a:ext cx="9212837" cy="6874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6543" y="2286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bg1"/>
                </a:solidFill>
              </a:rPr>
              <a:t>În perioada Principatului, 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Senatul </a:t>
            </a:r>
            <a:r>
              <a:rPr lang="ro-RO" sz="2800" b="1" dirty="0">
                <a:solidFill>
                  <a:schemeClr val="bg1"/>
                </a:solidFill>
              </a:rPr>
              <a:t>avea atribuţii mult diminuate. Se bucura însă de un mare prestigiu, iar membrii săi alcătuiau clasa socială cea mai bogată.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19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440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6" y="5103674"/>
            <a:ext cx="9133114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3600" i="1" dirty="0"/>
              <a:t>Magistraturile romane </a:t>
            </a:r>
            <a:r>
              <a:rPr lang="ro-RO" sz="3600" dirty="0"/>
              <a:t>(consulat, tribunat etc.) se menţineau, dar aveau un caracter onorific.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1995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0"/>
            <a:ext cx="4419600" cy="6971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Garda pretoriană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3600" dirty="0"/>
              <a:t>Pentru a-şi asigura securitatea, Augustus a înfiinţat o gardă personală, ai cărei soldaţi se numeau </a:t>
            </a:r>
            <a:r>
              <a:rPr lang="ro-R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pretorieni</a:t>
            </a:r>
            <a:r>
              <a:rPr lang="ro-RO" sz="3600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3600" dirty="0"/>
              <a:t>Ei au jucat, mai târziu, un rol important în desemnarea împăratului.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576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9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5562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Ancus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Marcius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(639-616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î.Hr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sabin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întemeiat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colonia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Ostia, 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vărsarea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Tibrului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mare. Ostia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devenit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portul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Romei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Tarquinius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Priscus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(616-579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î.Hr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etrusc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construit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edificii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măreţe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Roma,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Marele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Circ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(“Circus Maximus”).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aveau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întrecerile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care.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Servius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Tullius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(578-535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î.Hr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etrusc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autorul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celei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însemnate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reforme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sociale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împărţirea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populaţiei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avere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construit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primul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care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înconjurat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Roma.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64" y="0"/>
            <a:ext cx="1677867" cy="2442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2442974"/>
            <a:ext cx="1967179" cy="197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64" y="4542328"/>
            <a:ext cx="1677867" cy="23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6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214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215"/>
            <a:ext cx="457200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800" dirty="0"/>
              <a:t>În timpul împăratului </a:t>
            </a:r>
            <a:r>
              <a:rPr lang="ro-R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Traian</a:t>
            </a:r>
            <a:r>
              <a:rPr lang="ro-RO" sz="2800" dirty="0"/>
              <a:t> (98-117), Roma a cunoscut cea mai mare expansiune teriotorială.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800" dirty="0"/>
              <a:t>Imperiul se întindea la Oceanul Atlantic până la Tigru şi Eufrat şi de la Rin şi Dunăre până în Deşertul Saharei.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533"/>
            <a:ext cx="4572000" cy="28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5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08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16329"/>
            <a:ext cx="29718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3000" dirty="0"/>
              <a:t>începând cu secolul al III-lea, Imperiul Roman s-a confruntat cu numeroase </a:t>
            </a:r>
            <a:r>
              <a:rPr lang="ro-RO" sz="3000" i="1" dirty="0">
                <a:solidFill>
                  <a:srgbClr val="FF0000"/>
                </a:solidFill>
              </a:rPr>
              <a:t>dificultăţi</a:t>
            </a:r>
            <a:r>
              <a:rPr lang="ro-RO" sz="3000" dirty="0"/>
              <a:t>:</a:t>
            </a:r>
            <a:endParaRPr lang="en-US" sz="3000" dirty="0"/>
          </a:p>
          <a:p>
            <a:pPr marL="342900" indent="-342900">
              <a:buFont typeface="+mj-lt"/>
              <a:buAutoNum type="alphaLcParenR"/>
            </a:pPr>
            <a:r>
              <a:rPr lang="ro-RO" sz="3000" dirty="0"/>
              <a:t> lipsa de autoritate a împăratului, </a:t>
            </a:r>
            <a:endParaRPr lang="en-US" sz="3000" dirty="0"/>
          </a:p>
          <a:p>
            <a:pPr marL="342900" indent="-342900">
              <a:buFont typeface="+mj-lt"/>
              <a:buAutoNum type="alphaLcParenR"/>
            </a:pPr>
            <a:r>
              <a:rPr lang="ro-RO" sz="3000" dirty="0"/>
              <a:t>decăderea economică,</a:t>
            </a:r>
            <a:endParaRPr lang="en-US" sz="3000" dirty="0"/>
          </a:p>
          <a:p>
            <a:pPr marL="342900" indent="-342900">
              <a:buFont typeface="+mj-lt"/>
              <a:buAutoNum type="alphaLcParenR"/>
            </a:pPr>
            <a:r>
              <a:rPr lang="ro-RO" sz="3000" dirty="0"/>
              <a:t>atacarea de către barbarii migratori;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54396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144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419600"/>
            <a:ext cx="87630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Crizei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i-a pus cap</a:t>
            </a:r>
            <a:r>
              <a:rPr lang="ro-RO" sz="2800" dirty="0"/>
              <a:t>ăt împăratul </a:t>
            </a:r>
            <a:r>
              <a:rPr lang="ro-R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iocle</a:t>
            </a:r>
            <a:r>
              <a:rPr lang="ro-R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ţian </a:t>
            </a:r>
            <a:r>
              <a:rPr lang="ro-RO" sz="2800" dirty="0"/>
              <a:t>(284-305) care a instaurat un regim politic numit </a:t>
            </a: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</a:t>
            </a:r>
            <a:r>
              <a:rPr lang="ro-RO" sz="2800" dirty="0"/>
              <a:t>. Acesta era un sistem de guvernare bazat pe puterea absolută a împăratului considerat a fi </a:t>
            </a:r>
            <a:r>
              <a:rPr lang="ro-RO" sz="2800" i="1" dirty="0"/>
              <a:t>stăpân</a:t>
            </a:r>
            <a:r>
              <a:rPr lang="ro-RO" sz="2800" dirty="0"/>
              <a:t> (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dominus</a:t>
            </a:r>
            <a:r>
              <a:rPr lang="ro-RO" sz="2800" dirty="0"/>
              <a:t>) şi </a:t>
            </a:r>
            <a:r>
              <a:rPr lang="ro-RO" sz="2800" i="1" dirty="0"/>
              <a:t>deus </a:t>
            </a:r>
            <a:r>
              <a:rPr lang="ro-RO" sz="2800" dirty="0"/>
              <a:t>(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zeu</a:t>
            </a:r>
            <a:r>
              <a:rPr lang="ro-RO" sz="2800" dirty="0"/>
              <a:t>);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6316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5442"/>
            <a:ext cx="4506686" cy="684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55455"/>
            <a:ext cx="4648200" cy="34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0885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000" b="1" dirty="0"/>
              <a:t>Reformele lui Diocoleţian au fost continuate de </a:t>
            </a:r>
            <a:r>
              <a:rPr lang="ro-R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 cel  Mare </a:t>
            </a:r>
            <a:r>
              <a:rPr lang="ro-RO" sz="2000" b="1" dirty="0"/>
              <a:t>(306-337).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000" b="1" dirty="0"/>
              <a:t>Datorită faptului că Orientul a fost mai puţin afectat de criza ce cuprinsese imperiul, acesta a mutat capitala acolo, pe locul fostei colonii greceşti Bizantyum;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000" b="1" dirty="0"/>
              <a:t>Oraşul întemeiat de Constantin s-a numit </a:t>
            </a:r>
            <a:r>
              <a:rPr lang="ro-R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Constantinopol </a:t>
            </a:r>
            <a:r>
              <a:rPr lang="ro-RO" sz="2000" b="1" dirty="0"/>
              <a:t>şi a devenit în 330 noua capitală a imperiului, „n</a:t>
            </a:r>
            <a:r>
              <a:rPr lang="ro-R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oua Romă</a:t>
            </a:r>
            <a:r>
              <a:rPr lang="ro-RO" sz="2000" b="1" dirty="0"/>
              <a:t>”.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4356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2684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0"/>
            <a:ext cx="5665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400" b="1" dirty="0"/>
              <a:t>În anul 395, împăratul 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Teodosie </a:t>
            </a:r>
            <a:r>
              <a:rPr lang="ro-RO" sz="2400" b="1" dirty="0"/>
              <a:t>împarte Imperiul Roman celor doi fii ai săi: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o-RO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Imperiu Roman de Răsărit</a:t>
            </a:r>
            <a:r>
              <a:rPr lang="ro-RO" sz="2400" b="1" dirty="0"/>
              <a:t>,</a:t>
            </a: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400" b="1" dirty="0"/>
              <a:t>cu capitala la </a:t>
            </a: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Constantinopol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o-RO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Imperiul Roman de Apus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o-RO" sz="2400" b="1" dirty="0"/>
              <a:t> cu capitala la </a:t>
            </a: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Ravenna</a:t>
            </a:r>
            <a:r>
              <a:rPr lang="ro-RO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914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Genseric jefuieşte Roma </a:t>
            </a:r>
            <a:r>
              <a:rPr lang="ro-RO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(455), pictură de Karl Briullov, secolul al XIX-lea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313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199"/>
            <a:ext cx="4333987" cy="4253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762000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Tarquinius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Superbus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(535-509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î.Hr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etrusc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căruia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Roma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înfrumuseţată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monumente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Răpirea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Lucreţiei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soţia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roman,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condus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răscoală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căreia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regalitatea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abolită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etruscii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izgoniţi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60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7214" y="54429"/>
            <a:ext cx="5105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o-RO" sz="3200" b="1" i="1" dirty="0">
                <a:solidFill>
                  <a:srgbClr val="C00000"/>
                </a:solidFill>
              </a:rPr>
              <a:t>Imperiul Roman de Apus </a:t>
            </a:r>
            <a:r>
              <a:rPr lang="ro-RO" sz="3200" b="1" i="1" dirty="0">
                <a:solidFill>
                  <a:schemeClr val="bg1"/>
                </a:solidFill>
              </a:rPr>
              <a:t>a fost </a:t>
            </a:r>
            <a:r>
              <a:rPr lang="ro-RO" sz="3200" b="1" i="1" dirty="0">
                <a:solidFill>
                  <a:srgbClr val="C00000"/>
                </a:solidFill>
              </a:rPr>
              <a:t>desfiinţat</a:t>
            </a:r>
            <a:r>
              <a:rPr lang="ro-RO" sz="3200" b="1" i="1" dirty="0">
                <a:solidFill>
                  <a:schemeClr val="bg1"/>
                </a:solidFill>
              </a:rPr>
              <a:t> </a:t>
            </a:r>
            <a:r>
              <a:rPr lang="ro-RO" sz="3200" b="1" dirty="0">
                <a:solidFill>
                  <a:schemeClr val="bg1"/>
                </a:solidFill>
              </a:rPr>
              <a:t>în anul </a:t>
            </a:r>
            <a:r>
              <a:rPr lang="ro-R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</a:t>
            </a:r>
            <a:r>
              <a:rPr lang="ro-RO" sz="3200" b="1" dirty="0">
                <a:solidFill>
                  <a:schemeClr val="bg1"/>
                </a:solidFill>
              </a:rPr>
              <a:t>, când Roma a fost ocupată de </a:t>
            </a:r>
            <a:r>
              <a:rPr lang="ro-RO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barbarii goţi</a:t>
            </a:r>
            <a:r>
              <a:rPr lang="ro-RO" sz="3200" b="1" dirty="0">
                <a:solidFill>
                  <a:schemeClr val="bg1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127936"/>
            <a:ext cx="3798994" cy="18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3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0"/>
            <a:ext cx="3994100" cy="4435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771" y="4598662"/>
            <a:ext cx="39941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Romulus Augustus </a:t>
            </a:r>
            <a:r>
              <a:rPr lang="ro-RO" sz="3600" dirty="0">
                <a:solidFill>
                  <a:srgbClr val="C00000"/>
                </a:solidFill>
              </a:rPr>
              <a:t>– ultimul împărat al Imperiului Roman de Apus (475-476)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43" y="-1"/>
            <a:ext cx="5133571" cy="5562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4100" y="5562600"/>
            <a:ext cx="5149900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600" b="1" i="1" dirty="0">
                <a:solidFill>
                  <a:srgbClr val="C00000"/>
                </a:solidFill>
              </a:rPr>
              <a:t>Romulus Augustus </a:t>
            </a:r>
            <a:r>
              <a:rPr lang="ro-RO" sz="2600" b="1" dirty="0"/>
              <a:t>cedându-i coroana imperială lui </a:t>
            </a:r>
            <a:r>
              <a:rPr lang="ro-RO" sz="2600" b="1" dirty="0">
                <a:solidFill>
                  <a:srgbClr val="C00000"/>
                </a:solidFill>
              </a:rPr>
              <a:t>Odoacru</a:t>
            </a:r>
            <a:r>
              <a:rPr lang="ro-RO" sz="2600" b="1" dirty="0"/>
              <a:t>, 476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83243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o-RO" sz="2400" b="1" dirty="0">
                <a:solidFill>
                  <a:srgbClr val="FF0000"/>
                </a:solidFill>
              </a:rPr>
              <a:t>Intră pe linkul de mai jos şi descoperă pe harta Imperiului Roman locul unde au avut loc unele dintre cele mai importante evenimente ale istoriei Romei:</a:t>
            </a:r>
          </a:p>
          <a:p>
            <a:r>
              <a:rPr lang="en-US" sz="2400" b="1" dirty="0">
                <a:solidFill>
                  <a:srgbClr val="FF0000"/>
                </a:solidFill>
                <a:hlinkClick r:id="rId3"/>
              </a:rPr>
              <a:t>https://learningapps.org/watch?v=prngjci9t21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8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0"/>
            <a:ext cx="9144000" cy="6912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-36635"/>
            <a:ext cx="56388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Senatul</a:t>
            </a:r>
            <a:r>
              <a:rPr lang="en-US" sz="2800" b="1" i="1" dirty="0">
                <a:solidFill>
                  <a:srgbClr val="FF0000"/>
                </a:solidFill>
              </a:rPr>
              <a:t> roman </a:t>
            </a:r>
            <a:r>
              <a:rPr lang="ro-RO" sz="2800" b="1" dirty="0"/>
              <a:t>- </a:t>
            </a:r>
            <a:r>
              <a:rPr lang="en-US" sz="2800" b="1" dirty="0"/>
              <a:t>format din 300 de pat</a:t>
            </a:r>
            <a:r>
              <a:rPr lang="ro-RO" sz="2800" b="1" dirty="0"/>
              <a:t>r</a:t>
            </a:r>
            <a:r>
              <a:rPr lang="en-US" sz="2800" b="1" dirty="0" err="1"/>
              <a:t>icieni</a:t>
            </a:r>
            <a:endParaRPr lang="ro-RO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2800" b="1" dirty="0"/>
              <a:t>limita puterea regelui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347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3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1524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Republica romană</a:t>
            </a:r>
          </a:p>
          <a:p>
            <a:pPr algn="ctr"/>
            <a:r>
              <a:rPr lang="ro-RO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(509-27 î.Hr.)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74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43"/>
            <a:ext cx="9144000" cy="6965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686" y="6032695"/>
            <a:ext cx="712411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3600" dirty="0"/>
              <a:t>Harta Romei în vremea Republicii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4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3434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200" dirty="0"/>
              <a:t>Timp de aproape 500 de ani, statul roman a fost organizat ca </a:t>
            </a:r>
            <a:r>
              <a:rPr lang="vi-VN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republică</a:t>
            </a:r>
            <a:r>
              <a:rPr lang="vi-VN" sz="2200" dirty="0"/>
              <a:t>. Acest cuvânt provine din termenul latin </a:t>
            </a:r>
            <a:r>
              <a:rPr lang="vi-VN" sz="2200" i="1" dirty="0">
                <a:solidFill>
                  <a:srgbClr val="002060"/>
                </a:solidFill>
              </a:rPr>
              <a:t>res publica</a:t>
            </a:r>
            <a:r>
              <a:rPr lang="vi-VN" sz="2200" dirty="0"/>
              <a:t>, ce însemna „</a:t>
            </a:r>
            <a:r>
              <a:rPr lang="vi-VN" sz="2200" i="1" dirty="0"/>
              <a:t>un bun public, al tuturor</a:t>
            </a:r>
            <a:r>
              <a:rPr lang="vi-VN" sz="2200" dirty="0"/>
              <a:t>”. Conducătorii republicii erau aleși, pentru o anumită perioadă de timp, dintre cetățeni.</a:t>
            </a:r>
            <a:br>
              <a:rPr lang="vi-VN" sz="2200" dirty="0"/>
            </a:br>
            <a:r>
              <a:rPr lang="vi-VN" sz="2200" dirty="0"/>
              <a:t> Puterea politică în republica romană era simbolizată de expresia </a:t>
            </a:r>
            <a:r>
              <a:rPr lang="vi-VN" sz="2200" i="1" dirty="0"/>
              <a:t>Senatus populusque romanus</a:t>
            </a:r>
            <a:r>
              <a:rPr lang="vi-VN" sz="2200" dirty="0"/>
              <a:t>, în traducere: „</a:t>
            </a:r>
            <a:r>
              <a:rPr lang="vi-VN" sz="2200" i="1" dirty="0"/>
              <a:t>Senatul și poporul roman</a:t>
            </a:r>
            <a:r>
              <a:rPr lang="vi-VN" sz="2200" dirty="0"/>
              <a:t>”. Sub forma prescurtată, </a:t>
            </a:r>
            <a:r>
              <a:rPr lang="vi-VN" sz="2200" dirty="0">
                <a:solidFill>
                  <a:srgbClr val="FF0000"/>
                </a:solidFill>
              </a:rPr>
              <a:t>SPQR</a:t>
            </a:r>
            <a:r>
              <a:rPr lang="vi-VN" sz="2200" dirty="0"/>
              <a:t>, această expresie era înscrisă pe monumente și pe clădiri ale statului.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88" y="4364502"/>
            <a:ext cx="4517012" cy="1766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613121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Senatul şi poporul roman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88" y="17584"/>
            <a:ext cx="4485698" cy="4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4953000"/>
            <a:ext cx="2743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Magistraturile romane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15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1492</Words>
  <Application>Microsoft Office PowerPoint</Application>
  <PresentationFormat>Expunere pe ecran (4:3)</PresentationFormat>
  <Paragraphs>108</Paragraphs>
  <Slides>42</Slides>
  <Notes>8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42</vt:i4>
      </vt:variant>
    </vt:vector>
  </HeadingPairs>
  <TitlesOfParts>
    <vt:vector size="47" baseType="lpstr">
      <vt:lpstr>Arial</vt:lpstr>
      <vt:lpstr>Calibri</vt:lpstr>
      <vt:lpstr>Courier New</vt:lpstr>
      <vt:lpstr>Times New Roman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cp:lastModifiedBy>nicu nichitut</cp:lastModifiedBy>
  <cp:revision>2</cp:revision>
  <dcterms:created xsi:type="dcterms:W3CDTF">2006-08-16T00:00:00Z</dcterms:created>
  <dcterms:modified xsi:type="dcterms:W3CDTF">2025-12-10T17:49:09Z</dcterms:modified>
</cp:coreProperties>
</file>